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86" r:id="rId4"/>
    <p:sldId id="291" r:id="rId5"/>
    <p:sldId id="287" r:id="rId6"/>
    <p:sldId id="270" r:id="rId7"/>
    <p:sldId id="290" r:id="rId8"/>
    <p:sldId id="269" r:id="rId9"/>
    <p:sldId id="271" r:id="rId10"/>
    <p:sldId id="272" r:id="rId11"/>
    <p:sldId id="273" r:id="rId12"/>
    <p:sldId id="280" r:id="rId13"/>
    <p:sldId id="292" r:id="rId14"/>
    <p:sldId id="274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 varScale="1">
        <p:scale>
          <a:sx n="88" d="100"/>
          <a:sy n="88" d="100"/>
        </p:scale>
        <p:origin x="119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744A-F2F4-4317-96E7-440D5A6B8E7F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B371-5B5A-4B94-B761-2769D641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EDD01-41B2-4B2B-A0FA-2A3B7A1314B6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7CC7-6038-4530-90E4-8FF8FAA38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3E0E-2AB7-4B83-AACD-1C20D268A828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9D3-C408-4E3C-B5D6-413DC274D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FF1C-B2F0-4694-B4F1-630F89D56414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F7E0-9A7B-4F5B-A557-1BDC2FC30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1938-F1D7-423C-8D52-E36C683545BF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72AA-9EE9-4689-AD43-1866C6D38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B529-8389-4B06-878D-62AC4FB16199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DDAE-412A-4F89-94A0-4DADD068A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2430-208D-4250-B8C3-B122B7CB767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08A6-185F-4F9C-9BEF-8C502EA65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C412-4E05-4EEE-B2E2-3F8B98694032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7987-D0E3-4B7B-86ED-FB8607FB2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8F46-3A4D-48D9-B471-9EE092E569BD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51B5-938B-438D-A9E7-9F279F8B3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6558-B358-411A-B4D7-C4F59E74F570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68ED-29F9-41DD-A8E8-668B0C2A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9D2B-197A-4EBD-94C9-8BB0C098E0B4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158D-8E7A-414A-B4FC-FF8C54275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E94EE-0794-415C-B8D2-65D552C7E68D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50BBF2-1F15-4ACC-B821-BFD315F45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323850" y="332656"/>
            <a:ext cx="8496300" cy="935757"/>
          </a:xfrm>
        </p:spPr>
        <p:txBody>
          <a:bodyPr/>
          <a:lstStyle/>
          <a:p>
            <a:pPr eaLnBrk="1" hangingPunct="1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начальная школа-детский сад №8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844675"/>
            <a:ext cx="8351837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финансовой грамотности через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</a:t>
            </a:r>
          </a:p>
          <a:p>
            <a:pPr algn="r" eaLnBrk="1" hangingPunct="1">
              <a:lnSpc>
                <a:spcPct val="80000"/>
              </a:lnSpc>
            </a:pPr>
            <a:endParaRPr lang="ru-RU" sz="2000" dirty="0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sz="2000" dirty="0" smtClean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			</a:t>
            </a:r>
          </a:p>
          <a:p>
            <a:endParaRPr lang="ru-RU" sz="2000" dirty="0"/>
          </a:p>
          <a:p>
            <a:r>
              <a:rPr lang="ru-RU" sz="2000" dirty="0" smtClean="0"/>
              <a:t>					Подготовили </a:t>
            </a:r>
            <a:r>
              <a:rPr lang="ru-RU" sz="2000" dirty="0"/>
              <a:t>воспитатели: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					</a:t>
            </a:r>
            <a:r>
              <a:rPr lang="ru-RU" sz="2000" dirty="0" err="1" smtClean="0"/>
              <a:t>Шаульская</a:t>
            </a:r>
            <a:r>
              <a:rPr lang="ru-RU" sz="2000" dirty="0" smtClean="0"/>
              <a:t> </a:t>
            </a:r>
            <a:r>
              <a:rPr lang="ru-RU" sz="2000" dirty="0"/>
              <a:t>Н.Е.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					Азарова </a:t>
            </a:r>
            <a:r>
              <a:rPr lang="ru-RU" sz="2000" dirty="0"/>
              <a:t>Ю.В.</a:t>
            </a:r>
          </a:p>
          <a:p>
            <a:pPr algn="r" eaLnBrk="1" hangingPunct="1">
              <a:lnSpc>
                <a:spcPct val="80000"/>
              </a:lnSpc>
            </a:pPr>
            <a:endParaRPr lang="ru-RU" sz="2000" dirty="0" smtClean="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4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264275" cy="922337"/>
          </a:xfrm>
        </p:spPr>
        <p:txBody>
          <a:bodyPr/>
          <a:lstStyle/>
          <a:p>
            <a:pPr eaLnBrk="1" hangingPunct="1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одилка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«шаги к успеху»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723878" cy="4965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3075806" cy="4101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45" y="836712"/>
            <a:ext cx="2554891" cy="451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>
          <a:xfrm>
            <a:off x="1763713" y="260350"/>
            <a:ext cx="5329237" cy="720725"/>
          </a:xfrm>
        </p:spPr>
        <p:txBody>
          <a:bodyPr/>
          <a:lstStyle/>
          <a:p>
            <a:pPr eaLnBrk="1" hangingPunct="1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350"/>
            <a:ext cx="5761037" cy="4320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3882"/>
            <a:ext cx="2983606" cy="6630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Чемоданчик знаний по «финансовая грамотность»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80727"/>
            <a:ext cx="2602632" cy="5722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78" y="1489757"/>
            <a:ext cx="2839144" cy="534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Эти игры помогают </a:t>
            </a:r>
            <a:r>
              <a:rPr lang="ru-RU" dirty="0" smtClean="0"/>
              <a:t>научиться детям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Правильно управлять финансами</a:t>
            </a:r>
          </a:p>
          <a:p>
            <a:r>
              <a:rPr lang="ru-RU" dirty="0" smtClean="0"/>
              <a:t>Понимать, что такое ежемесячные платежи</a:t>
            </a:r>
          </a:p>
          <a:p>
            <a:r>
              <a:rPr lang="ru-RU" dirty="0" smtClean="0"/>
              <a:t>Понимать, что можно купить за деньги, а что нельзя</a:t>
            </a:r>
          </a:p>
          <a:p>
            <a:r>
              <a:rPr lang="ru-RU" dirty="0" smtClean="0"/>
              <a:t>Относиться к деньгам рационально</a:t>
            </a:r>
          </a:p>
          <a:p>
            <a:r>
              <a:rPr lang="ru-RU" dirty="0" smtClean="0"/>
              <a:t>Сначала расходовать деньги на нужное, а х</a:t>
            </a:r>
          </a:p>
          <a:p>
            <a:r>
              <a:rPr lang="ru-RU" dirty="0" smtClean="0"/>
              <a:t>Потом уже на второстепенное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5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45905" y="6051528"/>
            <a:ext cx="7358062" cy="45719"/>
          </a:xfrm>
        </p:spPr>
        <p:txBody>
          <a:bodyPr rtlCol="0">
            <a:normAutofit fontScale="90000"/>
          </a:bodyPr>
          <a:lstStyle>
            <a:lvl1pPr>
              <a:defRPr>
                <a:solidFill>
                  <a:srgbClr val="EED501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 sz="1800" b="0" spc="0">
                <a:solidFill>
                  <a:srgbClr val="000000"/>
                </a:solidFill>
              </a:defRPr>
            </a:pPr>
            <a:endParaRPr sz="3400" b="1" spc="-10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Shape 76"/>
          <p:cNvSpPr>
            <a:spLocks noGrp="1"/>
          </p:cNvSpPr>
          <p:nvPr>
            <p:ph type="body" idx="1"/>
          </p:nvPr>
        </p:nvSpPr>
        <p:spPr>
          <a:xfrm>
            <a:off x="755577" y="620689"/>
            <a:ext cx="7850262" cy="4810150"/>
          </a:xfrm>
        </p:spPr>
        <p:txBody>
          <a:bodyPr/>
          <a:lstStyle/>
          <a:p>
            <a:pPr algn="just" eaLnBrk="1" hangingPunct="1">
              <a:buFont typeface="Arial" charset="0"/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помогает каждому человеку управлять своими средствами грамотно и выгодно.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 -</a:t>
            </a:r>
          </a:p>
          <a:p>
            <a:pPr algn="just" eaLnBrk="1" hangingPunct="1">
              <a:spcBef>
                <a:spcPts val="1263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Это гибкий инструмент, которым можно легко и просто управлять, чтобы они работали на нас и наше благосостояние.</a:t>
            </a:r>
          </a:p>
        </p:txBody>
      </p:sp>
      <p:pic>
        <p:nvPicPr>
          <p:cNvPr id="19460" name="Совунь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4738" y="5319713"/>
            <a:ext cx="1512887" cy="1511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47879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979613" y="26035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" y="0"/>
            <a:ext cx="912968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4464223"/>
          </a:xfrm>
        </p:spPr>
        <p:txBody>
          <a:bodyPr/>
          <a:lstStyle/>
          <a:p>
            <a:pPr eaLnBrk="1" hangingPunct="1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</a:rPr>
              <a:t>Зачем ребенку финансовая грамотность?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  <a:t>Ребенок участвует в экономических процессах. Он вместе с родителями ходит в магазин, иногда сам может делать покупки, тем самым получает экономический опыт.</a:t>
            </a:r>
            <a:b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</a:rPr>
              <a:t>Цель: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</a:rPr>
              <a:t> это необходимость еще в раннем возрасте дать детям представление об экономике и ее закономерностях, так же способствовать развитию самостоятельности у детей.</a:t>
            </a: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6988" y="3911600"/>
            <a:ext cx="44227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Shape 40"/>
          <p:cNvSpPr>
            <a:spLocks noGrp="1"/>
          </p:cNvSpPr>
          <p:nvPr>
            <p:ph type="title"/>
          </p:nvPr>
        </p:nvSpPr>
        <p:spPr>
          <a:xfrm>
            <a:off x="2195513" y="279400"/>
            <a:ext cx="6769100" cy="4733925"/>
          </a:xfrm>
        </p:spPr>
        <p:txBody>
          <a:bodyPr/>
          <a:lstStyle/>
          <a:p>
            <a:pPr defTabSz="449263" eaLnBrk="1" hangingPunct="1"/>
            <a:r>
              <a:rPr lang="ru-RU" dirty="0" smtClean="0">
                <a:sym typeface="Times New Roman" pitchFamily="18" charset="0"/>
              </a:rPr>
              <a:t/>
            </a:r>
            <a:br>
              <a:rPr lang="ru-RU" dirty="0" smtClean="0">
                <a:sym typeface="Times New Roman" pitchFamily="18" charset="0"/>
              </a:rPr>
            </a:br>
            <a:r>
              <a:rPr lang="ru-RU" dirty="0">
                <a:sym typeface="Times New Roman" pitchFamily="18" charset="0"/>
              </a:rPr>
              <a:t/>
            </a:r>
            <a:br>
              <a:rPr lang="ru-RU" dirty="0">
                <a:sym typeface="Times New Roman" pitchFamily="18" charset="0"/>
              </a:rPr>
            </a:b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Для реализации этих целей мы используем: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- дидактические игры;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- сюжетно-ролевые;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- технология гость группы;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- чтение сказок;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- беседы;</a:t>
            </a:r>
            <a:r>
              <a:rPr lang="ru-RU" dirty="0" smtClean="0">
                <a:sym typeface="Times New Roman" pitchFamily="18" charset="0"/>
              </a:rPr>
              <a:t/>
            </a:r>
            <a:br>
              <a:rPr lang="ru-RU" dirty="0" smtClean="0">
                <a:sym typeface="Times New Roman" pitchFamily="18" charset="0"/>
              </a:rPr>
            </a:br>
            <a:r>
              <a:rPr lang="ru-RU" dirty="0">
                <a:sym typeface="Times New Roman" pitchFamily="18" charset="0"/>
              </a:rPr>
              <a:t> </a:t>
            </a:r>
            <a:r>
              <a:rPr lang="ru-RU" dirty="0" smtClean="0">
                <a:sym typeface="Times New Roman" pitchFamily="18" charset="0"/>
              </a:rPr>
              <a:t>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>просмотр мультфильмов</a:t>
            </a:r>
          </a:p>
        </p:txBody>
      </p:sp>
      <p:pic>
        <p:nvPicPr>
          <p:cNvPr id="18435" name="Без заголовка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10665"/>
            <a:ext cx="2705100" cy="3149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dirty="0" smtClean="0"/>
              <a:t>Гость группы:</a:t>
            </a:r>
            <a:br>
              <a:rPr lang="ru-RU" dirty="0" smtClean="0"/>
            </a:br>
            <a:r>
              <a:rPr lang="ru-RU" dirty="0" smtClean="0"/>
              <a:t>«Коллекционер монет»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86" y="1989201"/>
            <a:ext cx="2119114" cy="4709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2191122" cy="4869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2191122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56" y="317383"/>
            <a:ext cx="2786942" cy="61932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49" y="317383"/>
            <a:ext cx="2786942" cy="6193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0" y="317383"/>
            <a:ext cx="2825986" cy="627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Shape 61"/>
          <p:cNvSpPr>
            <a:spLocks noGrp="1"/>
          </p:cNvSpPr>
          <p:nvPr>
            <p:ph type="body" idx="1"/>
          </p:nvPr>
        </p:nvSpPr>
        <p:spPr>
          <a:xfrm>
            <a:off x="1619673" y="476250"/>
            <a:ext cx="7168728" cy="482495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«Доходы и расходы»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одилка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«шаги к успеху»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«Что можно, что нельзя купить за деньги»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Чемоданчик знаний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«финансовая грамотность»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Без заголовка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2160588" cy="25130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hape 61"/>
          <p:cNvSpPr>
            <a:spLocks noGrp="1"/>
          </p:cNvSpPr>
          <p:nvPr>
            <p:ph type="body" idx="1"/>
          </p:nvPr>
        </p:nvSpPr>
        <p:spPr>
          <a:xfrm flipH="1">
            <a:off x="827584" y="260350"/>
            <a:ext cx="6990534" cy="2883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можно, что нельзя купить за деньги»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3" y="1412776"/>
            <a:ext cx="3998979" cy="5331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65" y="980728"/>
            <a:ext cx="3939902" cy="525320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rot="10800000" flipV="1">
            <a:off x="4685021" y="404664"/>
            <a:ext cx="3703402" cy="1584176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«Доходы расходы семьи»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248472" cy="5664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0425"/>
            <a:ext cx="5580112" cy="418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userscontent2.emaze.com/images/0e14447d-ee5e-41a9-9214-9406fce6c3ca/409452b40088d89aa9f7466bc0103d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5238"/>
            <a:ext cx="4299942" cy="57332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291830" cy="4389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67744" y="3726331"/>
            <a:ext cx="4104456" cy="303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1105</TotalTime>
  <Words>172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Тема2</vt:lpstr>
      <vt:lpstr>  МБОУ начальная школа-детский сад №8 </vt:lpstr>
      <vt:lpstr>Зачем ребенку финансовая грамотность? Ребенок участвует в экономических процессах. Он вместе с родителями ходит в магазин, иногда сам может делать покупки, тем самым получает экономический опыт.   Цель: это необходимость еще в раннем возрасте дать детям представление об экономике и ее закономерностях, так же способствовать развитию самостоятельности у детей.</vt:lpstr>
      <vt:lpstr>  Для реализации этих целей мы используем: - дидактические игры;  - сюжетно-ролевые;  - технология гость группы;  - чтение сказок;  - беседы;  - просмотр мультфильмов</vt:lpstr>
      <vt:lpstr>Гость группы: «Коллекционер монет»</vt:lpstr>
      <vt:lpstr>Презентация PowerPoint</vt:lpstr>
      <vt:lpstr>Презентация PowerPoint</vt:lpstr>
      <vt:lpstr>Презентация PowerPoint</vt:lpstr>
      <vt:lpstr> </vt:lpstr>
      <vt:lpstr> Лэпбук</vt:lpstr>
      <vt:lpstr>Игра ходилка «шаги к успеху»  </vt:lpstr>
      <vt:lpstr>Презентация PowerPoint</vt:lpstr>
      <vt:lpstr>Чемоданчик знаний по «финансовая грамотность»</vt:lpstr>
      <vt:lpstr>Эти игры помогают научиться детям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DETSAD38</dc:creator>
  <cp:lastModifiedBy>HP</cp:lastModifiedBy>
  <cp:revision>43</cp:revision>
  <dcterms:created xsi:type="dcterms:W3CDTF">2019-04-10T02:11:26Z</dcterms:created>
  <dcterms:modified xsi:type="dcterms:W3CDTF">2023-02-27T17:20:03Z</dcterms:modified>
</cp:coreProperties>
</file>